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1" r:id="rId3"/>
    <p:sldId id="262" r:id="rId4"/>
    <p:sldId id="280" r:id="rId5"/>
    <p:sldId id="267" r:id="rId6"/>
    <p:sldId id="279" r:id="rId7"/>
    <p:sldId id="272" r:id="rId8"/>
    <p:sldId id="271" r:id="rId9"/>
    <p:sldId id="275" r:id="rId10"/>
    <p:sldId id="273" r:id="rId11"/>
    <p:sldId id="281" r:id="rId12"/>
    <p:sldId id="282" r:id="rId13"/>
    <p:sldId id="283" r:id="rId14"/>
    <p:sldId id="284" r:id="rId15"/>
    <p:sldId id="285" r:id="rId16"/>
    <p:sldId id="274" r:id="rId17"/>
    <p:sldId id="269" r:id="rId1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A51"/>
    <a:srgbClr val="F8F2E6"/>
    <a:srgbClr val="B75335"/>
    <a:srgbClr val="285264"/>
    <a:srgbClr val="FFFFFE"/>
    <a:srgbClr val="005C82"/>
    <a:srgbClr val="F6CD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824CAD-8FAF-A048-9441-76AD49E447F1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B05E014-5DB4-5F4D-8A44-56A0C12EC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03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9CFCB7-759F-AC47-997D-74DB7BD2FE7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3FB79B1-4DC9-754C-8764-9D7EC4641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71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</p:spPr>
        <p:txBody>
          <a:bodyPr wrap="square" lIns="94203" tIns="47101" rIns="94203" bIns="47101" numCol="1" anchor="t" anchorCtr="0" compatLnSpc="1">
            <a:prstTxWarp prst="textNoShape">
              <a:avLst/>
            </a:prstTxWarp>
          </a:bodyPr>
          <a:lstStyle/>
          <a:p>
            <a:pPr defTabSz="942289">
              <a:spcBef>
                <a:spcPct val="0"/>
              </a:spcBef>
            </a:pPr>
            <a:r>
              <a:rPr lang="en-US" b="1" dirty="0" smtClean="0">
                <a:solidFill>
                  <a:srgbClr val="246AA2"/>
                </a:solidFill>
              </a:rPr>
              <a:t>Patient Discovery </a:t>
            </a:r>
            <a:r>
              <a:rPr lang="en-US" dirty="0" smtClean="0">
                <a:solidFill>
                  <a:srgbClr val="002776"/>
                </a:solidFill>
                <a:cs typeface="Arial" charset="0"/>
              </a:rPr>
              <a:t>– provides a means for a NHIN node to query another to determine if it is a source of information for a specific patient</a:t>
            </a:r>
          </a:p>
          <a:p>
            <a:pPr defTabSz="942289">
              <a:spcBef>
                <a:spcPct val="0"/>
              </a:spcBef>
            </a:pPr>
            <a:endParaRPr lang="en-US" dirty="0" smtClean="0">
              <a:cs typeface="Arial" charset="0"/>
            </a:endParaRPr>
          </a:p>
          <a:p>
            <a:pPr defTabSz="942289">
              <a:spcBef>
                <a:spcPct val="0"/>
              </a:spcBef>
            </a:pPr>
            <a:r>
              <a:rPr lang="en-US" b="1" dirty="0" smtClean="0">
                <a:solidFill>
                  <a:srgbClr val="246AA2"/>
                </a:solidFill>
              </a:rPr>
              <a:t>Query &amp; Retrieve Docs </a:t>
            </a:r>
            <a:r>
              <a:rPr lang="en-US" dirty="0" smtClean="0">
                <a:solidFill>
                  <a:srgbClr val="002776"/>
                </a:solidFill>
                <a:cs typeface="Arial" charset="0"/>
              </a:rPr>
              <a:t>– an exchange pattern that allows NHIN nodes </a:t>
            </a:r>
            <a:br>
              <a:rPr lang="en-US" dirty="0" smtClean="0">
                <a:solidFill>
                  <a:srgbClr val="002776"/>
                </a:solidFill>
                <a:cs typeface="Arial" charset="0"/>
              </a:rPr>
            </a:br>
            <a:r>
              <a:rPr lang="en-US" dirty="0" smtClean="0">
                <a:solidFill>
                  <a:srgbClr val="002776"/>
                </a:solidFill>
                <a:cs typeface="Arial" charset="0"/>
              </a:rPr>
              <a:t>to locate and retrieve patient-specific clinical documents held by other </a:t>
            </a:r>
            <a:br>
              <a:rPr lang="en-US" dirty="0" smtClean="0">
                <a:solidFill>
                  <a:srgbClr val="002776"/>
                </a:solidFill>
                <a:cs typeface="Arial" charset="0"/>
              </a:rPr>
            </a:br>
            <a:r>
              <a:rPr lang="en-US" dirty="0" smtClean="0">
                <a:solidFill>
                  <a:srgbClr val="002776"/>
                </a:solidFill>
                <a:cs typeface="Arial" charset="0"/>
              </a:rPr>
              <a:t>NHIN nodes</a:t>
            </a:r>
          </a:p>
          <a:p>
            <a:pPr defTabSz="942289">
              <a:spcBef>
                <a:spcPct val="0"/>
              </a:spcBef>
            </a:pPr>
            <a:endParaRPr lang="en-US" dirty="0" smtClean="0">
              <a:cs typeface="Arial" charset="0"/>
            </a:endParaRPr>
          </a:p>
          <a:p>
            <a:pPr defTabSz="942289">
              <a:spcBef>
                <a:spcPct val="0"/>
              </a:spcBef>
            </a:pPr>
            <a:r>
              <a:rPr lang="en-US" b="1" dirty="0" smtClean="0">
                <a:solidFill>
                  <a:srgbClr val="246AA2"/>
                </a:solidFill>
              </a:rPr>
              <a:t>Health Information Event Messaging (HIEM) </a:t>
            </a:r>
            <a:r>
              <a:rPr lang="en-US" dirty="0" smtClean="0">
                <a:solidFill>
                  <a:srgbClr val="002776"/>
                </a:solidFill>
                <a:cs typeface="Arial" charset="0"/>
              </a:rPr>
              <a:t>– a publish/subscribe exchange pattern that allows a NHIN node to establish a subscription to information available from another for periodic exchange</a:t>
            </a:r>
          </a:p>
          <a:p>
            <a:pPr defTabSz="942289">
              <a:spcBef>
                <a:spcPct val="0"/>
              </a:spcBef>
            </a:pPr>
            <a:endParaRPr lang="en-US" dirty="0" smtClean="0">
              <a:cs typeface="Arial" charset="0"/>
            </a:endParaRPr>
          </a:p>
          <a:p>
            <a:pPr defTabSz="942289">
              <a:spcBef>
                <a:spcPct val="0"/>
              </a:spcBef>
            </a:pPr>
            <a:r>
              <a:rPr lang="en-US" b="1" dirty="0" smtClean="0">
                <a:solidFill>
                  <a:srgbClr val="246AA2"/>
                </a:solidFill>
              </a:rPr>
              <a:t>Document Submission </a:t>
            </a:r>
            <a:r>
              <a:rPr lang="en-US" dirty="0" smtClean="0">
                <a:solidFill>
                  <a:srgbClr val="002776"/>
                </a:solidFill>
                <a:cs typeface="Arial" charset="0"/>
              </a:rPr>
              <a:t>– a push mechanism that allows an initiating NHIN node to send one or more documents for a given patient to a receiving node</a:t>
            </a:r>
          </a:p>
          <a:p>
            <a:pPr defTabSz="942289">
              <a:spcBef>
                <a:spcPct val="0"/>
              </a:spcBef>
            </a:pPr>
            <a:endParaRPr lang="en-US" dirty="0" smtClean="0">
              <a:cs typeface="Arial" charset="0"/>
            </a:endParaRPr>
          </a:p>
          <a:p>
            <a:pPr defTabSz="942289">
              <a:spcBef>
                <a:spcPct val="0"/>
              </a:spcBef>
            </a:pPr>
            <a:r>
              <a:rPr lang="en-US" b="1" dirty="0" smtClean="0">
                <a:solidFill>
                  <a:srgbClr val="246AA2"/>
                </a:solidFill>
              </a:rPr>
              <a:t>Services Registry Interface </a:t>
            </a:r>
            <a:r>
              <a:rPr lang="en-US" dirty="0" smtClean="0">
                <a:solidFill>
                  <a:srgbClr val="002776"/>
                </a:solidFill>
                <a:cs typeface="Arial" charset="0"/>
              </a:rPr>
              <a:t>– provides a means for NHIN nodes to obtain information on other nodes and service endpoints</a:t>
            </a:r>
            <a:endParaRPr lang="en-US" dirty="0" smtClean="0">
              <a:cs typeface="Arial" charset="0"/>
            </a:endParaRPr>
          </a:p>
          <a:p>
            <a:pPr defTabSz="942289"/>
            <a:endParaRPr lang="en-US" dirty="0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3" tIns="47101" rIns="94203" bIns="47101" anchor="b"/>
          <a:lstStyle/>
          <a:p>
            <a:pPr algn="r" defTabSz="942289"/>
            <a:fld id="{4A5DEBD4-14DA-44A7-AFBA-00B759B1BE65}" type="slidenum">
              <a:rPr lang="en-US" sz="1200">
                <a:latin typeface="Calibri" pitchFamily="34" charset="0"/>
                <a:cs typeface="Arial" charset="0"/>
              </a:rPr>
              <a:pPr algn="r" defTabSz="942289"/>
              <a:t>11</a:t>
            </a:fld>
            <a:endParaRPr lang="en-US" sz="12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Need new 3.1 Image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Need new 3.1 Image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Only change from 3.0:  SoapUI 3.5.1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4330"/>
            <a:ext cx="9144000" cy="112857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1-01-31 at 12.37.38 P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4"/>
          <a:stretch/>
        </p:blipFill>
        <p:spPr>
          <a:xfrm>
            <a:off x="0" y="0"/>
            <a:ext cx="9144000" cy="5424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983777"/>
            <a:ext cx="5943600" cy="765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000" b="1">
                <a:solidFill>
                  <a:srgbClr val="F6CD2E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3538" y="2748833"/>
            <a:ext cx="5938062" cy="7466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152921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7280" y="1488505"/>
            <a:ext cx="0" cy="201433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lembiclogo\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856" y="5822507"/>
            <a:ext cx="2241669" cy="6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43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2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5400"/>
            <a:ext cx="7696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270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70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56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2700"/>
            <a:ext cx="7670800" cy="101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68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2047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268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047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53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04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creen shot 2011-02-01 at 10.27.35 A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88" b="37125"/>
          <a:stretch/>
        </p:blipFill>
        <p:spPr>
          <a:xfrm>
            <a:off x="0" y="0"/>
            <a:ext cx="914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1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2-01 at 10.27.35 AM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1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-1"/>
            <a:ext cx="7696200" cy="103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700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340860"/>
            <a:ext cx="406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82"/>
                </a:solidFill>
              </a:defRPr>
            </a:lvl1pPr>
          </a:lstStyle>
          <a:p>
            <a:fld id="{96C93992-CA1B-0B47-836F-2E7ACFA65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50964" y="6630110"/>
            <a:ext cx="2895600" cy="21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Copyright 2011, Alembic Foundation. All Rights Reserved.</a:t>
            </a:r>
            <a:endParaRPr lang="en-US" dirty="0"/>
          </a:p>
        </p:txBody>
      </p:sp>
      <p:pic>
        <p:nvPicPr>
          <p:cNvPr id="11" name="Picture 10" descr="alembiclogo\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093" y="6233887"/>
            <a:ext cx="1039614" cy="301512"/>
          </a:xfrm>
          <a:prstGeom prst="rect">
            <a:avLst/>
          </a:prstGeom>
        </p:spPr>
      </p:pic>
      <p:pic>
        <p:nvPicPr>
          <p:cNvPr id="12" name="Picture 11" descr="UR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405336"/>
            <a:ext cx="1676400" cy="1722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241300" y="6630110"/>
            <a:ext cx="8647807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79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rgbClr val="F6CD2E"/>
        </a:buClr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6286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2573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14859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aurionproject.org/display/R40/Using+the+Aurion+Solution+to+Support+Health+Information+Exchange+(HIE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urionproject.org/products/licens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mailto:David.Riley@alembicfoundation.org" TargetMode="External"/><Relationship Id="rId7" Type="http://schemas.openxmlformats.org/officeDocument/2006/relationships/hyperlink" Target="http://www.aurionproject.org" TargetMode="External"/><Relationship Id="rId2" Type="http://schemas.openxmlformats.org/officeDocument/2006/relationships/hyperlink" Target="http://www.alembicfoundatio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mailto:info@alembicfoundation.org" TargetMode="External"/><Relationship Id="rId4" Type="http://schemas.openxmlformats.org/officeDocument/2006/relationships/hyperlink" Target="mailto:Vanessa.Manchester@alembicfoundation.org" TargetMode="Externa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urionproject.org/display/R40/NHIN+Specification+Reference" TargetMode="External"/><Relationship Id="rId2" Type="http://schemas.openxmlformats.org/officeDocument/2006/relationships/hyperlink" Target="http://wiki.aurionproject.org/display/R40/Release+4.0+Ho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ment.aurionproject.org/sf/projects/aurion" TargetMode="External"/><Relationship Id="rId2" Type="http://schemas.openxmlformats.org/officeDocument/2006/relationships/hyperlink" Target="http://aurionprojec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aurionproject.org/display/R40/Release+Not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348777"/>
            <a:ext cx="5943600" cy="76505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Aurion: Health Information Exchange Technology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3538" y="2533649"/>
            <a:ext cx="5938062" cy="1076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Alembic Foundation </a:t>
            </a:r>
          </a:p>
          <a:p>
            <a:r>
              <a:rPr lang="en-US" dirty="0" smtClean="0"/>
              <a:t>OSCON 2011</a:t>
            </a:r>
            <a:endParaRPr lang="en-US" dirty="0" smtClean="0"/>
          </a:p>
          <a:p>
            <a:r>
              <a:rPr lang="en-US" dirty="0" smtClean="0"/>
              <a:t>July </a:t>
            </a:r>
            <a:r>
              <a:rPr lang="en-US" dirty="0" smtClean="0"/>
              <a:t>27</a:t>
            </a:r>
            <a:r>
              <a:rPr lang="en-US" dirty="0" smtClean="0"/>
              <a:t>,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098" y="5858931"/>
            <a:ext cx="386080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David L. Riley, President, Alembic Foundation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505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 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Aurion has 3 major architectural components</a:t>
            </a:r>
          </a:p>
          <a:p>
            <a:pPr lvl="1"/>
            <a:r>
              <a:rPr lang="en-US" b="1" dirty="0" smtClean="0"/>
              <a:t>Gateway</a:t>
            </a:r>
          </a:p>
          <a:p>
            <a:pPr lvl="2"/>
            <a:r>
              <a:rPr lang="en-US" dirty="0" smtClean="0"/>
              <a:t>Implements the </a:t>
            </a:r>
            <a:r>
              <a:rPr lang="en-US" dirty="0" err="1" smtClean="0"/>
              <a:t>NwHIN</a:t>
            </a:r>
            <a:r>
              <a:rPr lang="en-US" dirty="0" smtClean="0"/>
              <a:t> Service Specifications</a:t>
            </a:r>
          </a:p>
          <a:p>
            <a:pPr lvl="1"/>
            <a:r>
              <a:rPr lang="en-US" b="1" dirty="0" smtClean="0"/>
              <a:t>Adapter Framework</a:t>
            </a:r>
          </a:p>
          <a:p>
            <a:pPr lvl="2"/>
            <a:r>
              <a:rPr lang="en-US" dirty="0" smtClean="0"/>
              <a:t>SDK for integrating existing systems (EHRs Practice Management Systems, etc)</a:t>
            </a:r>
          </a:p>
          <a:p>
            <a:pPr lvl="2"/>
            <a:r>
              <a:rPr lang="en-US" dirty="0" smtClean="0"/>
              <a:t>Enterprise Service Components</a:t>
            </a:r>
          </a:p>
          <a:p>
            <a:pPr lvl="1"/>
            <a:r>
              <a:rPr lang="en-US" b="1" dirty="0" smtClean="0"/>
              <a:t>Universal Client Framework</a:t>
            </a:r>
          </a:p>
          <a:p>
            <a:pPr lvl="2"/>
            <a:r>
              <a:rPr lang="en-US" dirty="0" smtClean="0"/>
              <a:t>Framework for developing new applications that leverage the capabilities of the Enterprise Service Components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663575" y="1243013"/>
            <a:ext cx="7937500" cy="5233987"/>
            <a:chOff x="727075" y="1243013"/>
            <a:chExt cx="7937500" cy="5233987"/>
          </a:xfrm>
        </p:grpSpPr>
        <p:sp>
          <p:nvSpPr>
            <p:cNvPr id="8" name="Rounded Rectangle 7"/>
            <p:cNvSpPr/>
            <p:nvPr/>
          </p:nvSpPr>
          <p:spPr>
            <a:xfrm>
              <a:off x="727075" y="1243013"/>
              <a:ext cx="7924800" cy="124301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9144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rPr>
                <a:t>Transaction Profiles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rPr>
                <a:t>Utilize exchange patterns for specific transactions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22475" y="1908175"/>
              <a:ext cx="17526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CMS CARE</a:t>
              </a:r>
            </a:p>
            <a:p>
              <a:pPr algn="ctr" defTabSz="914400">
                <a:defRPr/>
              </a:pPr>
              <a:r>
                <a:rPr lang="en-US" sz="1200" b="1" i="1" dirty="0">
                  <a:solidFill>
                    <a:schemeClr val="bg1"/>
                  </a:solidFill>
                  <a:ea typeface="ＭＳ Ｐゴシック" charset="-128"/>
                </a:rPr>
                <a:t>Doc Submission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51275" y="1908175"/>
              <a:ext cx="17526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CDC GIPSE</a:t>
              </a:r>
            </a:p>
            <a:p>
              <a:pPr algn="ctr" defTabSz="914400"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HIEM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7075" y="2543175"/>
              <a:ext cx="7924800" cy="143827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Discovery and Information Exchange Services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Rely on foundations to enable exchange patterns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7075" y="4046537"/>
              <a:ext cx="7924800" cy="120332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Messaging, Security, &amp; Privacy Foundations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Enable private, secure, and interoperable communication of health information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717675" y="4746625"/>
              <a:ext cx="17526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Messaging Platform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570288" y="4746625"/>
              <a:ext cx="17526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Authorization Framework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680075" y="1908175"/>
              <a:ext cx="18288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MITA </a:t>
              </a:r>
            </a:p>
            <a:p>
              <a:pPr algn="ctr" defTabSz="914400">
                <a:defRPr/>
              </a:pPr>
              <a:r>
                <a:rPr lang="en-US" sz="1200" b="1" i="1" dirty="0">
                  <a:solidFill>
                    <a:schemeClr val="bg1"/>
                  </a:solidFill>
                  <a:ea typeface="ＭＳ Ｐゴシック" charset="-128"/>
                </a:rPr>
                <a:t>Eligibility Verification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68450" y="3160713"/>
              <a:ext cx="15621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Discovery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6588" y="3160713"/>
              <a:ext cx="1019175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Pull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25" y="3165475"/>
              <a:ext cx="1019175" cy="306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Push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66025" y="3165475"/>
              <a:ext cx="1096963" cy="306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Pub/Sub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958850" y="3424238"/>
              <a:ext cx="7466013" cy="466725"/>
              <a:chOff x="958850" y="3160713"/>
              <a:chExt cx="7466013" cy="46672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58850" y="3170238"/>
                <a:ext cx="1019175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Patient Discovery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604125" y="3160713"/>
                <a:ext cx="820738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HIEM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183313" y="3170238"/>
                <a:ext cx="1144587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Doc Submission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044700" y="3170238"/>
                <a:ext cx="1074738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Services Registry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379788" y="3170238"/>
                <a:ext cx="1323975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Query &amp; Retrieve Docs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754563" y="3170238"/>
                <a:ext cx="1173162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Eligibility Verification</a:t>
                </a:r>
                <a:endParaRPr lang="en-US" sz="1200" b="1" i="1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739775" y="5303837"/>
              <a:ext cx="7924800" cy="117316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Operational Infrastructure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Runtime systems that support the NHIN Limited Production Exchange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593975" y="5973762"/>
              <a:ext cx="4329113" cy="457200"/>
              <a:chOff x="2593975" y="5659438"/>
              <a:chExt cx="4329113" cy="457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593975" y="5659438"/>
                <a:ext cx="2105025" cy="457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Security Infrastructure</a:t>
                </a:r>
              </a:p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(managed PKI)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851400" y="5659438"/>
                <a:ext cx="2071688" cy="457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80000"/>
                  </a:lnSpc>
                  <a:spcAft>
                    <a:spcPts val="300"/>
                  </a:spcAft>
                  <a:defRPr/>
                </a:pPr>
                <a:r>
                  <a:rPr lang="en-US" sz="1200" b="1" dirty="0"/>
                  <a:t>Web Services Registry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5465763" y="4746625"/>
              <a:ext cx="17526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a typeface="ＭＳ Ｐゴシック" charset="-128"/>
                </a:rPr>
                <a:t>Access Control Policy</a:t>
              </a:r>
              <a:endParaRPr lang="en-US" sz="1200" b="1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Aurion Implements </a:t>
            </a:r>
            <a:r>
              <a:rPr lang="en-US" dirty="0" err="1" smtClean="0"/>
              <a:t>NwHIN</a:t>
            </a:r>
            <a:r>
              <a:rPr lang="en-US" dirty="0" smtClean="0"/>
              <a:t> Exchange Specifications and Interoperates with the </a:t>
            </a:r>
            <a:r>
              <a:rPr lang="en-US" dirty="0" err="1" smtClean="0"/>
              <a:t>NwHIN</a:t>
            </a:r>
            <a:r>
              <a:rPr lang="en-US" dirty="0" smtClean="0"/>
              <a:t> Operational Infrastructure</a:t>
            </a:r>
            <a:endParaRPr lang="en-US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BBD7-F19B-4B96-AC9A-0C41FB8CC4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Aurion Architecture: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Message from </a:t>
            </a:r>
            <a:r>
              <a:rPr lang="en-US" dirty="0" err="1" smtClean="0">
                <a:ea typeface="ＭＳ Ｐゴシック" charset="-128"/>
              </a:rPr>
              <a:t>NwHIN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65100" y="6340475"/>
            <a:ext cx="406400" cy="2492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268E9-5265-4248-84B3-454E01C4F1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897" y="1116979"/>
            <a:ext cx="6787375" cy="509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Aurion Architecture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Message to </a:t>
            </a:r>
            <a:r>
              <a:rPr lang="en-US" dirty="0" err="1" smtClean="0">
                <a:ea typeface="ＭＳ Ｐゴシック" charset="-128"/>
              </a:rPr>
              <a:t>NwHIN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165100" y="6340475"/>
            <a:ext cx="406400" cy="2492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005C8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268E9-5265-4248-84B3-454E01C4F1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097194"/>
            <a:ext cx="6767861" cy="507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51" y="1358900"/>
            <a:ext cx="7918450" cy="4660900"/>
          </a:xfrm>
          <a:prstGeom prst="rect">
            <a:avLst/>
          </a:prstGeom>
          <a:solidFill>
            <a:schemeClr val="bg1"/>
          </a:solidFill>
          <a:ln>
            <a:solidFill>
              <a:srgbClr val="F6C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Aurion Development Environment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Version 4.0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8115282"/>
              </p:ext>
            </p:extLst>
          </p:nvPr>
        </p:nvGraphicFramePr>
        <p:xfrm>
          <a:off x="742950" y="1449388"/>
          <a:ext cx="7667625" cy="4280326"/>
        </p:xfrm>
        <a:graphic>
          <a:graphicData uri="http://schemas.openxmlformats.org/drawingml/2006/table">
            <a:tbl>
              <a:tblPr/>
              <a:tblGrid>
                <a:gridCol w="2834248"/>
                <a:gridCol w="4833377"/>
              </a:tblGrid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Version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705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Java JRE/JDK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1.6 Update 25  (32-bit version)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</a:tr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GlassFish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2.1.1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NetBeans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6.7.1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</a:tr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Metro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MySQL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5.1.41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</a:tr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SoapUI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3.5.1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5299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NSS FIPS Library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3.12.4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65100" y="6340475"/>
            <a:ext cx="406400" cy="2492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268E9-5265-4248-84B3-454E01C4F1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 Technical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Download Software</a:t>
            </a:r>
          </a:p>
          <a:p>
            <a:pPr lvl="1"/>
            <a:r>
              <a:rPr lang="en-US" dirty="0" smtClean="0"/>
              <a:t>Choose Source Code or Binaries</a:t>
            </a:r>
          </a:p>
          <a:p>
            <a:pPr lvl="1"/>
            <a:r>
              <a:rPr lang="en-US" dirty="0" smtClean="0"/>
              <a:t>Pick OS: Windows, Solaris or Linux/JBOSS</a:t>
            </a:r>
          </a:p>
          <a:p>
            <a:pPr lvl="1"/>
            <a:r>
              <a:rPr lang="en-US" dirty="0" smtClean="0"/>
              <a:t>Download Third Party Components (</a:t>
            </a:r>
            <a:r>
              <a:rPr lang="en-US" dirty="0" err="1" smtClean="0"/>
              <a:t>eg</a:t>
            </a:r>
            <a:r>
              <a:rPr lang="en-US" dirty="0" smtClean="0"/>
              <a:t> Glassfish)</a:t>
            </a:r>
          </a:p>
          <a:p>
            <a:pPr lvl="1"/>
            <a:r>
              <a:rPr lang="en-US" dirty="0" smtClean="0"/>
              <a:t>Select Enterprise Service Component Plug-Ins as needed</a:t>
            </a:r>
          </a:p>
          <a:p>
            <a:pPr lvl="1"/>
            <a:r>
              <a:rPr lang="en-US" dirty="0" smtClean="0"/>
              <a:t>Aurion Validation Test Suites</a:t>
            </a:r>
          </a:p>
          <a:p>
            <a:r>
              <a:rPr lang="en-US" dirty="0" smtClean="0"/>
              <a:t>Install Software in your environment</a:t>
            </a:r>
          </a:p>
          <a:p>
            <a:r>
              <a:rPr lang="en-US" dirty="0" smtClean="0"/>
              <a:t>Install Certificates</a:t>
            </a:r>
          </a:p>
          <a:p>
            <a:r>
              <a:rPr lang="en-US" dirty="0" smtClean="0"/>
              <a:t>Perform Validation Testing</a:t>
            </a:r>
          </a:p>
          <a:p>
            <a:r>
              <a:rPr lang="en-US" dirty="0" smtClean="0"/>
              <a:t>For details on using Aurion to support HIE see: </a:t>
            </a:r>
            <a:r>
              <a:rPr lang="en-US" dirty="0" smtClean="0">
                <a:hlinkClick r:id="rId2"/>
              </a:rPr>
              <a:t>http://wiki.aurionproject.org/display/R40/Using+the+Aurion+Solution+to+Support+Health+Information+Exchange+(HIE)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 Licensing and Support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Aurion is made freely available under the BSD License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http://aurionproject.org/products/licensing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Aurion Support Model</a:t>
            </a:r>
          </a:p>
          <a:p>
            <a:pPr lvl="1"/>
            <a:r>
              <a:rPr lang="en-US" dirty="0" smtClean="0"/>
              <a:t>Support and Maintenance provided by Aurion Ecosystem</a:t>
            </a:r>
          </a:p>
          <a:p>
            <a:pPr lvl="1"/>
            <a:r>
              <a:rPr lang="en-US" dirty="0" smtClean="0"/>
              <a:t>See: </a:t>
            </a:r>
          </a:p>
          <a:p>
            <a:r>
              <a:rPr lang="en-US" b="1" dirty="0" smtClean="0"/>
              <a:t>Budgetary Estimates</a:t>
            </a:r>
          </a:p>
          <a:p>
            <a:pPr lvl="1"/>
            <a:r>
              <a:rPr lang="en-US" dirty="0" smtClean="0"/>
              <a:t>Negotiate with Aurion Ecosystem Business Partners</a:t>
            </a:r>
          </a:p>
          <a:p>
            <a:pPr lvl="1"/>
            <a:r>
              <a:rPr lang="en-US" dirty="0" smtClean="0"/>
              <a:t>If specific functionality required on a specific timeline</a:t>
            </a:r>
          </a:p>
          <a:p>
            <a:pPr lvl="2"/>
            <a:r>
              <a:rPr lang="en-US" dirty="0" smtClean="0"/>
              <a:t>Negotiate priority with community</a:t>
            </a:r>
          </a:p>
          <a:p>
            <a:pPr lvl="2"/>
            <a:r>
              <a:rPr lang="en-US" dirty="0" smtClean="0"/>
              <a:t>Hire a contractor to develop</a:t>
            </a:r>
          </a:p>
          <a:p>
            <a:pPr lvl="2"/>
            <a:r>
              <a:rPr lang="en-US" dirty="0" smtClean="0"/>
              <a:t>Contract with Alembic Foundation to develop and deliver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000" y="1752600"/>
            <a:ext cx="5130800" cy="5715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solidFill>
              <a:srgbClr val="F6C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8312" y="1231900"/>
            <a:ext cx="2800888" cy="4787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6CD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100" y="2997202"/>
            <a:ext cx="2882900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79646"/>
                </a:solidFill>
                <a:hlinkClick r:id="rId2"/>
              </a:rPr>
              <a:t>www.alembicfoundation.org</a:t>
            </a:r>
            <a:endParaRPr lang="en-US" sz="2000" dirty="0" smtClean="0">
              <a:solidFill>
                <a:srgbClr val="F79646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6438" y="2755901"/>
            <a:ext cx="4406900" cy="302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rgbClr val="F6CD2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286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2573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4859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David Riley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President, Alembic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Foundation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David.Riley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@alembicfoundation.org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hlinkClick r:id="rId4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hlinkClick r:id="rId4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Vanessa Manchester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COO, Alembic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Foundation</a:t>
            </a:r>
            <a:endParaRPr lang="en-US" sz="2000" dirty="0">
              <a:solidFill>
                <a:schemeClr val="accent6">
                  <a:lumMod val="75000"/>
                </a:schemeClr>
              </a:solidFill>
              <a:hlinkClick r:id="rId4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Vanessa.Manchester@alembicfoundation.org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Screen shot 2011-03-21 at 4.49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712" y="1511301"/>
            <a:ext cx="1753676" cy="1384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shot 2011-03-21 at 4.50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712" y="3949700"/>
            <a:ext cx="1753677" cy="13682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07100" y="5435600"/>
            <a:ext cx="2882900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rgbClr val="F6CD2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286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2573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4859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6"/>
                </a:solidFill>
                <a:hlinkClick r:id="rId7"/>
              </a:rPr>
              <a:t>www.aurionproject.org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1" name="Picture 10" descr="photo_davidrile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2783081"/>
            <a:ext cx="876300" cy="1029499"/>
          </a:xfrm>
          <a:prstGeom prst="rect">
            <a:avLst/>
          </a:prstGeom>
        </p:spPr>
      </p:pic>
      <p:pic>
        <p:nvPicPr>
          <p:cNvPr id="12" name="Picture 11" descr="photo_vanessamanchester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4621117"/>
            <a:ext cx="876300" cy="102949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588038" y="1828800"/>
            <a:ext cx="44069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rgbClr val="F6CD2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286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2573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4859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5C82"/>
                </a:solidFill>
                <a:hlinkClick r:id="rId10"/>
              </a:rPr>
              <a:t>info@alembicfoundation.org</a:t>
            </a:r>
            <a:endParaRPr lang="en-US" sz="2000" b="1" dirty="0" smtClean="0">
              <a:solidFill>
                <a:srgbClr val="005C82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Alembic Foundation: An Initiative for Better Health Data Sharing and Personal Data Management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0000"/>
            <a:ext cx="5295900" cy="50708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Nonprofit organization (501(c)(3))</a:t>
            </a:r>
          </a:p>
          <a:p>
            <a:r>
              <a:rPr lang="en-US" b="1" dirty="0" smtClean="0"/>
              <a:t>Transformation </a:t>
            </a:r>
            <a:r>
              <a:rPr lang="en-US" b="1" dirty="0"/>
              <a:t>t</a:t>
            </a:r>
            <a:r>
              <a:rPr lang="en-US" b="1" dirty="0" smtClean="0"/>
              <a:t>hrough disruptive</a:t>
            </a:r>
            <a:br>
              <a:rPr lang="en-US" b="1" dirty="0" smtClean="0"/>
            </a:br>
            <a:r>
              <a:rPr lang="en-US" b="1" dirty="0" smtClean="0"/>
              <a:t>innovation using </a:t>
            </a:r>
          </a:p>
          <a:p>
            <a:pPr lvl="1"/>
            <a:r>
              <a:rPr lang="en-US" dirty="0" smtClean="0"/>
              <a:t>open processes in </a:t>
            </a:r>
          </a:p>
          <a:p>
            <a:pPr lvl="1"/>
            <a:r>
              <a:rPr lang="en-US" dirty="0" smtClean="0"/>
              <a:t>open communities to create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open technologies that are contributed to the</a:t>
            </a:r>
            <a:br>
              <a:rPr lang="en-US" dirty="0" smtClean="0"/>
            </a:br>
            <a:r>
              <a:rPr lang="en-US" dirty="0" smtClean="0"/>
              <a:t>public commons.</a:t>
            </a:r>
          </a:p>
          <a:p>
            <a:r>
              <a:rPr lang="en-US" b="1" dirty="0" smtClean="0"/>
              <a:t>Nurturing the Commons</a:t>
            </a:r>
          </a:p>
          <a:p>
            <a:pPr lvl="1"/>
            <a:r>
              <a:rPr lang="en-US" dirty="0" smtClean="0"/>
              <a:t>Open Source Custodian</a:t>
            </a:r>
          </a:p>
          <a:p>
            <a:pPr lvl="1"/>
            <a:r>
              <a:rPr lang="en-US" dirty="0" smtClean="0"/>
              <a:t>Open Source Community Start-up and management</a:t>
            </a:r>
          </a:p>
          <a:p>
            <a:pPr lvl="1"/>
            <a:r>
              <a:rPr lang="en-US" dirty="0" smtClean="0"/>
              <a:t>Open Source Testing and Certification</a:t>
            </a:r>
          </a:p>
          <a:p>
            <a:pPr lvl="1"/>
            <a:r>
              <a:rPr lang="en-US" dirty="0" smtClean="0"/>
              <a:t>Custodial Agent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iStock_000012107885XSmall_alembi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92" r="28087"/>
          <a:stretch/>
        </p:blipFill>
        <p:spPr>
          <a:xfrm>
            <a:off x="6235700" y="1435101"/>
            <a:ext cx="2578100" cy="449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48200" y="2476499"/>
            <a:ext cx="4038600" cy="3187700"/>
          </a:xfrm>
          <a:prstGeom prst="roundRect">
            <a:avLst>
              <a:gd name="adj" fmla="val 5910"/>
            </a:avLst>
          </a:prstGeom>
          <a:gradFill flip="none" rotWithShape="1">
            <a:gsLst>
              <a:gs pos="1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19050" cmpd="sng">
            <a:gradFill flip="none" rotWithShape="1">
              <a:gsLst>
                <a:gs pos="100000">
                  <a:srgbClr val="F6CD2E"/>
                </a:gs>
                <a:gs pos="4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9100" y="2476499"/>
            <a:ext cx="3860800" cy="3187700"/>
          </a:xfrm>
          <a:prstGeom prst="roundRect">
            <a:avLst>
              <a:gd name="adj" fmla="val 5910"/>
            </a:avLst>
          </a:prstGeom>
          <a:gradFill flip="none" rotWithShape="1">
            <a:gsLst>
              <a:gs pos="1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19050" cmpd="sng">
            <a:gradFill flip="none" rotWithShape="1">
              <a:gsLst>
                <a:gs pos="100000">
                  <a:srgbClr val="F6CD2E"/>
                </a:gs>
                <a:gs pos="4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Alembic Foundation: An Initiative for Better Health Data Sharing and Personal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51000"/>
            <a:ext cx="8382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</a:rPr>
              <a:t>The Foundation aims to accomplish this in two ways: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7700" y="2565399"/>
            <a:ext cx="33909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rgbClr val="F6CD2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286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2573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4859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30000"/>
              </a:lnSpc>
              <a:buNone/>
            </a:pPr>
            <a:r>
              <a:rPr lang="en-US" sz="2300" dirty="0"/>
              <a:t>By serving as a neutral forum to foster collaboration with organizations and individuals from industry, the public and government to confront and solve real-world </a:t>
            </a:r>
            <a:r>
              <a:rPr lang="en-US" sz="2300" dirty="0" smtClean="0"/>
              <a:t>challenges</a:t>
            </a:r>
            <a:endParaRPr lang="en-US" sz="23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2565399"/>
            <a:ext cx="34925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rgbClr val="F6CD2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286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2573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4859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30000"/>
              </a:lnSpc>
              <a:buNone/>
            </a:pPr>
            <a:r>
              <a:rPr lang="en-US" sz="2300" dirty="0" smtClean="0"/>
              <a:t>By </a:t>
            </a:r>
            <a:r>
              <a:rPr lang="en-US" sz="2300" dirty="0"/>
              <a:t>providing a basic toolset for communities of interest to organize themselves, define their project(s) and determine the relevant governance structure that assures success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89218" y="4076337"/>
            <a:ext cx="3339658" cy="1460500"/>
          </a:xfrm>
          <a:prstGeom prst="roundRect">
            <a:avLst>
              <a:gd name="adj" fmla="val 1231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Aurion?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08100"/>
            <a:ext cx="8229158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b="1" dirty="0" smtClean="0">
                <a:solidFill>
                  <a:srgbClr val="E46C0A"/>
                </a:solidFill>
              </a:rPr>
              <a:t>Aurion is: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900" b="1" dirty="0" smtClean="0"/>
              <a:t>An Alembic Foundation Community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900" b="1" dirty="0" smtClean="0"/>
              <a:t>An Open Community-based Health Information Exchange (HIE) Software Project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900" b="1" dirty="0" smtClean="0"/>
              <a:t>An Open Source software implementation of </a:t>
            </a:r>
            <a:r>
              <a:rPr lang="en-US" sz="1900" b="1" dirty="0" err="1" smtClean="0"/>
              <a:t>NwHIN</a:t>
            </a:r>
            <a:r>
              <a:rPr lang="en-US" sz="1900" b="1" dirty="0" smtClean="0"/>
              <a:t> service specifications supporting the secure interoperable exchange of health information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900" b="1" dirty="0" smtClean="0"/>
              <a:t>An HIE Gateway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900" b="1" dirty="0" smtClean="0"/>
              <a:t>An Enterprise Solution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900" b="1" dirty="0" smtClean="0"/>
              <a:t>A CONNECT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Logo_Aurion_Color_L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471" y="4236057"/>
            <a:ext cx="2798148" cy="111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Aurion: An Alembic Foundation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0000"/>
            <a:ext cx="5600700" cy="482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Communities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Self-organizing, self governing groups of like-minded individuals and organizations working to solve specific business challenges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Projects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Focused initiatives undertaken by communities to produce technologies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Technologies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Solutions developed in projects by communities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The Commons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Open technologies released under licensing schemes to facilitate widespread adoption and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creen shot 2011-03-21 at 5.3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42" y="1765300"/>
            <a:ext cx="240985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Aurion: An Open Source Implementation of </a:t>
            </a:r>
            <a:r>
              <a:rPr lang="en-US" dirty="0" err="1" smtClean="0"/>
              <a:t>NwHIN</a:t>
            </a:r>
            <a:r>
              <a:rPr lang="en-US" dirty="0" smtClean="0"/>
              <a:t> Service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Aurion is released under the BSD Open Source Software</a:t>
            </a:r>
          </a:p>
          <a:p>
            <a:pPr lvl="1"/>
            <a:r>
              <a:rPr lang="en-US" dirty="0" smtClean="0"/>
              <a:t>Freely available for download</a:t>
            </a:r>
          </a:p>
          <a:p>
            <a:pPr lvl="1"/>
            <a:r>
              <a:rPr lang="en-US" dirty="0" smtClean="0"/>
              <a:t>Source code and binaries available for each release on the Aurion release webpage</a:t>
            </a:r>
          </a:p>
          <a:p>
            <a:pPr lvl="1"/>
            <a:r>
              <a:rPr lang="en-US" dirty="0" smtClean="0"/>
              <a:t>For Aurion 4.0 see Installation options: </a:t>
            </a:r>
            <a:r>
              <a:rPr lang="en-US" dirty="0" smtClean="0">
                <a:hlinkClick r:id="rId2"/>
              </a:rPr>
              <a:t>http://wiki.aurionproject.org/display/R40/Release+4.0+Home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Aurion implements the </a:t>
            </a:r>
            <a:r>
              <a:rPr lang="en-US" dirty="0" err="1" smtClean="0"/>
              <a:t>NwHIN</a:t>
            </a:r>
            <a:r>
              <a:rPr lang="en-US" dirty="0" smtClean="0"/>
              <a:t> Service Specifications</a:t>
            </a:r>
          </a:p>
          <a:p>
            <a:pPr lvl="1"/>
            <a:r>
              <a:rPr lang="en-US" dirty="0" smtClean="0"/>
              <a:t>Each Aurion release documents the </a:t>
            </a:r>
            <a:r>
              <a:rPr lang="en-US" dirty="0" err="1" smtClean="0"/>
              <a:t>NwHIN</a:t>
            </a:r>
            <a:r>
              <a:rPr lang="en-US" dirty="0" smtClean="0"/>
              <a:t> Specifications implemented in the release notes</a:t>
            </a:r>
          </a:p>
          <a:p>
            <a:pPr lvl="1"/>
            <a:r>
              <a:rPr lang="en-US" dirty="0" smtClean="0"/>
              <a:t>For Aurion 4.0 see: </a:t>
            </a:r>
            <a:r>
              <a:rPr lang="en-US" dirty="0" smtClean="0">
                <a:hlinkClick r:id="rId3"/>
              </a:rPr>
              <a:t>http://wiki.aurionproject.org/display/R40/NHIN+Specification+Reference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Aurion: An Open Community-based HIE Software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Aurion Community</a:t>
            </a:r>
          </a:p>
          <a:p>
            <a:pPr lvl="1"/>
            <a:r>
              <a:rPr lang="en-US" dirty="0" smtClean="0"/>
              <a:t>Chartered Alembic Foundation Community</a:t>
            </a:r>
          </a:p>
          <a:p>
            <a:pPr lvl="1"/>
            <a:r>
              <a:rPr lang="en-US" dirty="0" smtClean="0"/>
              <a:t>Open membership</a:t>
            </a:r>
          </a:p>
          <a:p>
            <a:pPr lvl="1"/>
            <a:r>
              <a:rPr lang="en-US" dirty="0" smtClean="0"/>
              <a:t>Board of Governors</a:t>
            </a:r>
          </a:p>
          <a:p>
            <a:pPr lvl="1"/>
            <a:r>
              <a:rPr lang="en-US" dirty="0" smtClean="0"/>
              <a:t>Meritocratic Software development community</a:t>
            </a:r>
          </a:p>
          <a:p>
            <a:pPr lvl="1"/>
            <a:r>
              <a:rPr lang="en-US" dirty="0" smtClean="0"/>
              <a:t>Community Website: </a:t>
            </a:r>
            <a:r>
              <a:rPr lang="en-US" dirty="0" smtClean="0">
                <a:hlinkClick r:id="rId2"/>
              </a:rPr>
              <a:t>http://aurionproject.org/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Aurion Software Development</a:t>
            </a:r>
          </a:p>
          <a:p>
            <a:pPr lvl="1"/>
            <a:r>
              <a:rPr lang="en-US" dirty="0" smtClean="0"/>
              <a:t>Volunteer developer community</a:t>
            </a:r>
          </a:p>
          <a:p>
            <a:pPr lvl="2"/>
            <a:r>
              <a:rPr lang="en-US" dirty="0" smtClean="0"/>
              <a:t>Currently 18 members from 5 different companies with commit privileges</a:t>
            </a:r>
          </a:p>
          <a:p>
            <a:pPr lvl="1"/>
            <a:r>
              <a:rPr lang="en-US" dirty="0" smtClean="0"/>
              <a:t>Agile software development lifecycle</a:t>
            </a:r>
          </a:p>
          <a:p>
            <a:pPr lvl="2"/>
            <a:r>
              <a:rPr lang="en-US" dirty="0" smtClean="0"/>
              <a:t>3 month release cycles</a:t>
            </a:r>
          </a:p>
          <a:p>
            <a:pPr lvl="2"/>
            <a:r>
              <a:rPr lang="en-US" dirty="0" smtClean="0"/>
              <a:t>2 week sprint cycles</a:t>
            </a:r>
          </a:p>
          <a:p>
            <a:pPr lvl="1"/>
            <a:r>
              <a:rPr lang="en-US" dirty="0" smtClean="0"/>
              <a:t>Developer Resources: </a:t>
            </a:r>
            <a:r>
              <a:rPr lang="en-US" dirty="0" smtClean="0">
                <a:hlinkClick r:id="rId3"/>
              </a:rPr>
              <a:t>http://development.aurionproject.org/sf/projects/aurion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Aurion Ecosystem</a:t>
            </a:r>
          </a:p>
          <a:p>
            <a:pPr lvl="1"/>
            <a:r>
              <a:rPr lang="en-US" dirty="0" smtClean="0"/>
              <a:t>Companies providing support and maintenances services available on the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Aurion: An HIE Gateway Enterprise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HIE Gateway</a:t>
            </a:r>
          </a:p>
          <a:p>
            <a:pPr lvl="1"/>
            <a:r>
              <a:rPr lang="en-US" dirty="0" smtClean="0"/>
              <a:t>Designed to sit at the “border” of an organization for business to business health information exchange</a:t>
            </a:r>
          </a:p>
          <a:p>
            <a:pPr lvl="1"/>
            <a:r>
              <a:rPr lang="en-US" dirty="0" smtClean="0"/>
              <a:t>Designed to participate in the </a:t>
            </a:r>
            <a:r>
              <a:rPr lang="en-US" dirty="0" err="1" smtClean="0"/>
              <a:t>NwHIN</a:t>
            </a:r>
            <a:r>
              <a:rPr lang="en-US" dirty="0" smtClean="0"/>
              <a:t> by installing </a:t>
            </a:r>
            <a:r>
              <a:rPr lang="en-US" dirty="0" err="1" smtClean="0"/>
              <a:t>NwHIN</a:t>
            </a:r>
            <a:r>
              <a:rPr lang="en-US" dirty="0" smtClean="0"/>
              <a:t> issued certificates and upon on-boarding services are discoverable by other </a:t>
            </a:r>
            <a:r>
              <a:rPr lang="en-US" dirty="0" err="1" smtClean="0"/>
              <a:t>NwHIN</a:t>
            </a:r>
            <a:r>
              <a:rPr lang="en-US" dirty="0" smtClean="0"/>
              <a:t> participants</a:t>
            </a:r>
          </a:p>
          <a:p>
            <a:pPr lvl="1"/>
            <a:r>
              <a:rPr lang="en-US" dirty="0" smtClean="0"/>
              <a:t>May be used for regional or local health information exchange</a:t>
            </a:r>
          </a:p>
          <a:p>
            <a:r>
              <a:rPr lang="en-US" b="1" dirty="0" smtClean="0"/>
              <a:t>Enterprise Solution</a:t>
            </a:r>
          </a:p>
          <a:p>
            <a:pPr lvl="1"/>
            <a:r>
              <a:rPr lang="en-US" dirty="0" smtClean="0"/>
              <a:t>Designed to support small to large enterprises</a:t>
            </a:r>
          </a:p>
          <a:p>
            <a:pPr lvl="1"/>
            <a:r>
              <a:rPr lang="en-US" dirty="0" smtClean="0"/>
              <a:t>May be installed and managed locally</a:t>
            </a:r>
          </a:p>
          <a:p>
            <a:pPr lvl="1"/>
            <a:r>
              <a:rPr lang="en-US" dirty="0" smtClean="0"/>
              <a:t>May be implemented as a cloud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Aurion Genealogy: Aurion’s Link to CONNECT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Aurion is based on CONNECT</a:t>
            </a:r>
          </a:p>
          <a:p>
            <a:r>
              <a:rPr lang="en-US" b="1" dirty="0" smtClean="0"/>
              <a:t>Aurion releases identical to CONNECT releases of the same number</a:t>
            </a:r>
          </a:p>
          <a:p>
            <a:pPr lvl="1"/>
            <a:r>
              <a:rPr lang="en-US" b="1" dirty="0" smtClean="0"/>
              <a:t>Aurion 2.4</a:t>
            </a:r>
          </a:p>
          <a:p>
            <a:pPr lvl="1"/>
            <a:r>
              <a:rPr lang="en-US" b="1" dirty="0" smtClean="0"/>
              <a:t>Aurion 3.0</a:t>
            </a:r>
          </a:p>
          <a:p>
            <a:pPr lvl="1"/>
            <a:r>
              <a:rPr lang="en-US" b="1" dirty="0" smtClean="0"/>
              <a:t>Aurion 3.1</a:t>
            </a:r>
          </a:p>
          <a:p>
            <a:r>
              <a:rPr lang="en-US" b="1" dirty="0" smtClean="0"/>
              <a:t>Aurion 4.0 is an evolution of CONNECT</a:t>
            </a:r>
          </a:p>
          <a:p>
            <a:pPr lvl="1"/>
            <a:r>
              <a:rPr lang="en-US" b="1" dirty="0" smtClean="0"/>
              <a:t>Aurion 4.0 addressed outstanding CONNECT issue tracker items</a:t>
            </a:r>
          </a:p>
          <a:p>
            <a:pPr lvl="1"/>
            <a:r>
              <a:rPr lang="en-US" b="1" dirty="0" smtClean="0"/>
              <a:t>Added additional functionality</a:t>
            </a:r>
            <a:endParaRPr lang="en-US" dirty="0" smtClean="0"/>
          </a:p>
          <a:p>
            <a:pPr lvl="1"/>
            <a:r>
              <a:rPr lang="en-US" b="1" dirty="0" smtClean="0"/>
              <a:t>For details see: </a:t>
            </a:r>
            <a:r>
              <a:rPr lang="en-US" b="1" dirty="0" smtClean="0">
                <a:hlinkClick r:id="rId2"/>
              </a:rPr>
              <a:t>http://wiki.aurionproject.org/display/R40/Release+Notes</a:t>
            </a:r>
            <a:r>
              <a:rPr lang="en-US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3992-CA1B-0B47-836F-2E7ACFA659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4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909</Words>
  <Application>Microsoft Office PowerPoint</Application>
  <PresentationFormat>On-screen Show (4:3)</PresentationFormat>
  <Paragraphs>203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Aurion: Health Information Exchange Technology Today</vt:lpstr>
      <vt:lpstr>Alembic Foundation: An Initiative for Better Health Data Sharing and Personal Data Management </vt:lpstr>
      <vt:lpstr>Alembic Foundation: An Initiative for Better Health Data Sharing and Personal Data Management</vt:lpstr>
      <vt:lpstr>What is Aurion?</vt:lpstr>
      <vt:lpstr>Aurion: An Alembic Foundation Community</vt:lpstr>
      <vt:lpstr>Aurion: An Open Source Implementation of NwHIN Service Specifications</vt:lpstr>
      <vt:lpstr>Aurion: An Open Community-based HIE Software Project </vt:lpstr>
      <vt:lpstr>Aurion: An HIE Gateway Enterprise Solution</vt:lpstr>
      <vt:lpstr>Aurion Genealogy: Aurion’s Link to CONNECT  </vt:lpstr>
      <vt:lpstr>Aurion Technical Approach</vt:lpstr>
      <vt:lpstr>Aurion Implements NwHIN Exchange Specifications and Interoperates with the NwHIN Operational Infrastructure</vt:lpstr>
      <vt:lpstr>Aurion Architecture: Message from NwHIN</vt:lpstr>
      <vt:lpstr>Aurion Architecture Message to NwHIN</vt:lpstr>
      <vt:lpstr>Aurion Development Environment  Version 4.0</vt:lpstr>
      <vt:lpstr>Aurion Technical Requirements</vt:lpstr>
      <vt:lpstr>Aurion Licensing and Support Model</vt:lpstr>
      <vt:lpstr>Contact Us  </vt:lpstr>
    </vt:vector>
  </TitlesOfParts>
  <Company>Spire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Leigh</dc:creator>
  <cp:lastModifiedBy>David.Riley</cp:lastModifiedBy>
  <cp:revision>34</cp:revision>
  <dcterms:created xsi:type="dcterms:W3CDTF">2011-01-31T17:26:27Z</dcterms:created>
  <dcterms:modified xsi:type="dcterms:W3CDTF">2011-07-27T15:31:52Z</dcterms:modified>
</cp:coreProperties>
</file>